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72" r:id="rId3"/>
    <p:sldId id="274" r:id="rId4"/>
    <p:sldId id="273" r:id="rId5"/>
    <p:sldId id="263" r:id="rId6"/>
    <p:sldId id="264" r:id="rId7"/>
    <p:sldId id="275" r:id="rId8"/>
    <p:sldId id="276" r:id="rId9"/>
    <p:sldId id="271" r:id="rId10"/>
    <p:sldId id="265" r:id="rId11"/>
    <p:sldId id="277" r:id="rId12"/>
    <p:sldId id="278"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21CB9-4D4B-476A-80C8-C0C4AE0E19B0}" type="datetimeFigureOut">
              <a:rPr lang="en-GB" smtClean="0"/>
              <a:pPr/>
              <a:t>08/12/2020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1945D-9B34-425D-8D11-6AB49F68EF39}" type="slidenum">
              <a:rPr lang="en-GB" smtClean="0"/>
              <a:pPr/>
              <a:t>‹#›</a:t>
            </a:fld>
            <a:endParaRPr lang="en-GB"/>
          </a:p>
        </p:txBody>
      </p:sp>
    </p:spTree>
    <p:extLst>
      <p:ext uri="{BB962C8B-B14F-4D97-AF65-F5344CB8AC3E}">
        <p14:creationId xmlns:p14="http://schemas.microsoft.com/office/powerpoint/2010/main" val="125898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9DC5D5B-031A-4ED5-9FE5-08619B74AB1C}"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9DC5D5B-031A-4ED5-9FE5-08619B74AB1C}"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9DC5D5B-031A-4ED5-9FE5-08619B74AB1C}"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C81945D-9B34-425D-8D11-6AB49F68EF39}" type="slidenum">
              <a:rPr lang="en-GB" smtClean="0"/>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9DC5D5B-031A-4ED5-9FE5-08619B74AB1C}"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9DC5D5B-031A-4ED5-9FE5-08619B74AB1C}" type="slidenum">
              <a:rPr lang="en-GB" smtClean="0"/>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7C81945D-9B34-425D-8D11-6AB49F68EF39}" type="slidenum">
              <a:rPr lang="en-GB" smtClean="0"/>
              <a:pPr/>
              <a:t>12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9DC5D5B-031A-4ED5-9FE5-08619B74AB1C}"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917A1A23-F87B-49B1-A006-639C164C64D4}" type="datetimeFigureOut">
              <a:rPr lang="en-IE" smtClean="0"/>
              <a:pPr/>
              <a:t>08/12/2020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C76E9F-8C8D-46FF-80AA-6C7CA81D570E}"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17A1A23-F87B-49B1-A006-639C164C64D4}" type="datetimeFigureOut">
              <a:rPr lang="en-IE" smtClean="0"/>
              <a:pPr/>
              <a:t>08/12/2020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C76E9F-8C8D-46FF-80AA-6C7CA81D570E}"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17A1A23-F87B-49B1-A006-639C164C64D4}" type="datetimeFigureOut">
              <a:rPr lang="en-IE" smtClean="0"/>
              <a:pPr/>
              <a:t>08/12/2020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C76E9F-8C8D-46FF-80AA-6C7CA81D570E}"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917A1A23-F87B-49B1-A006-639C164C64D4}" type="datetimeFigureOut">
              <a:rPr lang="en-IE" smtClean="0"/>
              <a:pPr/>
              <a:t>08/12/2020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C76E9F-8C8D-46FF-80AA-6C7CA81D570E}"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7A1A23-F87B-49B1-A006-639C164C64D4}" type="datetimeFigureOut">
              <a:rPr lang="en-IE" smtClean="0"/>
              <a:pPr/>
              <a:t>08/12/2020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C76E9F-8C8D-46FF-80AA-6C7CA81D570E}"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917A1A23-F87B-49B1-A006-639C164C64D4}" type="datetimeFigureOut">
              <a:rPr lang="en-IE" smtClean="0"/>
              <a:pPr/>
              <a:t>08/12/2020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C76E9F-8C8D-46FF-80AA-6C7CA81D570E}"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917A1A23-F87B-49B1-A006-639C164C64D4}" type="datetimeFigureOut">
              <a:rPr lang="en-IE" smtClean="0"/>
              <a:pPr/>
              <a:t>08/12/2020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6C76E9F-8C8D-46FF-80AA-6C7CA81D570E}"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917A1A23-F87B-49B1-A006-639C164C64D4}" type="datetimeFigureOut">
              <a:rPr lang="en-IE" smtClean="0"/>
              <a:pPr/>
              <a:t>08/12/2020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C76E9F-8C8D-46FF-80AA-6C7CA81D570E}"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A1A23-F87B-49B1-A006-639C164C64D4}" type="datetimeFigureOut">
              <a:rPr lang="en-IE" smtClean="0"/>
              <a:pPr/>
              <a:t>08/12/2020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6C76E9F-8C8D-46FF-80AA-6C7CA81D570E}"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7A1A23-F87B-49B1-A006-639C164C64D4}" type="datetimeFigureOut">
              <a:rPr lang="en-IE" smtClean="0"/>
              <a:pPr/>
              <a:t>08/12/2020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C76E9F-8C8D-46FF-80AA-6C7CA81D570E}"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7A1A23-F87B-49B1-A006-639C164C64D4}" type="datetimeFigureOut">
              <a:rPr lang="en-IE" smtClean="0"/>
              <a:pPr/>
              <a:t>08/12/2020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C76E9F-8C8D-46FF-80AA-6C7CA81D570E}"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A1A23-F87B-49B1-A006-639C164C64D4}" type="datetimeFigureOut">
              <a:rPr lang="en-IE" smtClean="0"/>
              <a:pPr/>
              <a:t>08/12/2020</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76E9F-8C8D-46FF-80AA-6C7CA81D570E}"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dirty="0"/>
          </a:p>
        </p:txBody>
      </p:sp>
      <p:sp>
        <p:nvSpPr>
          <p:cNvPr id="3" name="Subtitle 2"/>
          <p:cNvSpPr>
            <a:spLocks noGrp="1"/>
          </p:cNvSpPr>
          <p:nvPr>
            <p:ph type="subTitle" idx="1"/>
          </p:nvPr>
        </p:nvSpPr>
        <p:spPr/>
        <p:txBody>
          <a:bodyPr/>
          <a:lstStyle/>
          <a:p>
            <a:endParaRPr lang="en-IE"/>
          </a:p>
        </p:txBody>
      </p:sp>
      <p:pic>
        <p:nvPicPr>
          <p:cNvPr id="4" name="Picture 3" descr="Power point back ground1_1.jpg"/>
          <p:cNvPicPr>
            <a:picLocks noChangeAspect="1"/>
          </p:cNvPicPr>
          <p:nvPr/>
        </p:nvPicPr>
        <p:blipFill>
          <a:blip r:embed="rId3" cstate="print"/>
          <a:stretch>
            <a:fillRect/>
          </a:stretch>
        </p:blipFill>
        <p:spPr>
          <a:xfrm>
            <a:off x="-180528" y="0"/>
            <a:ext cx="9144000" cy="6858000"/>
          </a:xfrm>
          <a:prstGeom prst="rect">
            <a:avLst/>
          </a:prstGeom>
        </p:spPr>
      </p:pic>
      <p:sp>
        <p:nvSpPr>
          <p:cNvPr id="5" name="Title 1"/>
          <p:cNvSpPr>
            <a:spLocks noGrp="1"/>
          </p:cNvSpPr>
          <p:nvPr/>
        </p:nvSpPr>
        <p:spPr>
          <a:xfrm>
            <a:off x="685800" y="357166"/>
            <a:ext cx="8243918" cy="54292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smtClean="0"/>
          </a:p>
          <a:p>
            <a:endParaRPr lang="en-GB" sz="4000" dirty="0" smtClean="0"/>
          </a:p>
          <a:p>
            <a:endParaRPr lang="en-GB" sz="4000" dirty="0" smtClean="0"/>
          </a:p>
          <a:p>
            <a:endParaRPr lang="en-IE" sz="4100" b="1" dirty="0" smtClean="0">
              <a:solidFill>
                <a:schemeClr val="tx2"/>
              </a:solidFill>
            </a:endParaRPr>
          </a:p>
          <a:p>
            <a:r>
              <a:rPr lang="en-IE" dirty="0" smtClean="0"/>
              <a:t/>
            </a:r>
            <a:br>
              <a:rPr lang="en-IE" dirty="0" smtClean="0"/>
            </a:br>
            <a:endParaRPr lang="en-IE" dirty="0"/>
          </a:p>
        </p:txBody>
      </p:sp>
      <p:pic>
        <p:nvPicPr>
          <p:cNvPr id="1026" name="Picture 2" descr="C:\Users\snichols\AppData\Local\Microsoft\Windows\Temporary Internet Files\Content.Outlook\J14T3T3P\osprey_red1.jpg"/>
          <p:cNvPicPr>
            <a:picLocks noChangeAspect="1" noChangeArrowheads="1"/>
          </p:cNvPicPr>
          <p:nvPr/>
        </p:nvPicPr>
        <p:blipFill>
          <a:blip r:embed="rId4" cstate="print"/>
          <a:srcRect/>
          <a:stretch>
            <a:fillRect/>
          </a:stretch>
        </p:blipFill>
        <p:spPr bwMode="auto">
          <a:xfrm>
            <a:off x="827585" y="1196752"/>
            <a:ext cx="7464828" cy="4478896"/>
          </a:xfrm>
          <a:prstGeom prst="rect">
            <a:avLst/>
          </a:prstGeom>
          <a:noFill/>
        </p:spPr>
      </p:pic>
      <p:sp>
        <p:nvSpPr>
          <p:cNvPr id="9" name="TextBox 8"/>
          <p:cNvSpPr txBox="1"/>
          <p:nvPr/>
        </p:nvSpPr>
        <p:spPr>
          <a:xfrm>
            <a:off x="2195736" y="5445224"/>
            <a:ext cx="4680520" cy="1077218"/>
          </a:xfrm>
          <a:prstGeom prst="rect">
            <a:avLst/>
          </a:prstGeom>
          <a:solidFill>
            <a:schemeClr val="bg1"/>
          </a:solidFill>
        </p:spPr>
        <p:txBody>
          <a:bodyPr wrap="square" rtlCol="0">
            <a:spAutoFit/>
          </a:bodyPr>
          <a:lstStyle/>
          <a:p>
            <a:pPr algn="ctr"/>
            <a:r>
              <a:rPr lang="en-IE" sz="3200" b="1" dirty="0" smtClean="0"/>
              <a:t>Presentation on </a:t>
            </a:r>
          </a:p>
          <a:p>
            <a:pPr algn="ctr"/>
            <a:r>
              <a:rPr lang="en-IE" sz="3200" b="1" dirty="0" smtClean="0"/>
              <a:t>Offshore Wind Energy </a:t>
            </a:r>
            <a:endParaRPr lang="en-GB"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470025"/>
          </a:xfrm>
        </p:spPr>
        <p:txBody>
          <a:bodyPr/>
          <a:lstStyle/>
          <a:p>
            <a:r>
              <a:rPr lang="en-IE" dirty="0" smtClean="0"/>
              <a:t>I</a:t>
            </a:r>
            <a:endParaRPr lang="en-IE" dirty="0"/>
          </a:p>
        </p:txBody>
      </p:sp>
      <p:sp>
        <p:nvSpPr>
          <p:cNvPr id="3" name="Subtitle 2"/>
          <p:cNvSpPr>
            <a:spLocks noGrp="1"/>
          </p:cNvSpPr>
          <p:nvPr>
            <p:ph type="subTitle" idx="1"/>
          </p:nvPr>
        </p:nvSpPr>
        <p:spPr/>
        <p:txBody>
          <a:bodyPr/>
          <a:lstStyle/>
          <a:p>
            <a:endParaRPr lang="en-IE"/>
          </a:p>
        </p:txBody>
      </p:sp>
      <p:pic>
        <p:nvPicPr>
          <p:cNvPr id="4" name="Picture 3" descr="Power point back ground1_1.jpg"/>
          <p:cNvPicPr>
            <a:picLocks noChangeAspect="1"/>
          </p:cNvPicPr>
          <p:nvPr/>
        </p:nvPicPr>
        <p:blipFill>
          <a:blip r:embed="rId3" cstate="print"/>
          <a:stretch>
            <a:fillRect/>
          </a:stretch>
        </p:blipFill>
        <p:spPr>
          <a:xfrm>
            <a:off x="0" y="0"/>
            <a:ext cx="9144000" cy="6858000"/>
          </a:xfrm>
          <a:prstGeom prst="rect">
            <a:avLst/>
          </a:prstGeom>
        </p:spPr>
      </p:pic>
      <p:sp>
        <p:nvSpPr>
          <p:cNvPr id="5" name="Title 1"/>
          <p:cNvSpPr>
            <a:spLocks noGrp="1"/>
          </p:cNvSpPr>
          <p:nvPr/>
        </p:nvSpPr>
        <p:spPr>
          <a:xfrm>
            <a:off x="685800" y="357166"/>
            <a:ext cx="8243918" cy="54292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smtClean="0"/>
          </a:p>
          <a:p>
            <a:endParaRPr lang="en-GB" sz="4000" dirty="0" smtClean="0"/>
          </a:p>
          <a:p>
            <a:endParaRPr lang="en-GB" sz="4000" dirty="0" smtClean="0"/>
          </a:p>
          <a:p>
            <a:endParaRPr lang="en-IE" sz="4100" b="1" dirty="0" smtClean="0">
              <a:solidFill>
                <a:schemeClr val="tx2"/>
              </a:solidFill>
            </a:endParaRPr>
          </a:p>
          <a:p>
            <a:r>
              <a:rPr lang="en-IE" dirty="0" smtClean="0"/>
              <a:t/>
            </a:r>
            <a:br>
              <a:rPr lang="en-IE" dirty="0" smtClean="0"/>
            </a:br>
            <a:endParaRPr lang="en-IE" dirty="0"/>
          </a:p>
        </p:txBody>
      </p:sp>
      <p:sp>
        <p:nvSpPr>
          <p:cNvPr id="9" name="Rectangle 8"/>
          <p:cNvSpPr/>
          <p:nvPr/>
        </p:nvSpPr>
        <p:spPr>
          <a:xfrm>
            <a:off x="323528" y="474345"/>
            <a:ext cx="8568952" cy="5293757"/>
          </a:xfrm>
          <a:prstGeom prst="rect">
            <a:avLst/>
          </a:prstGeom>
        </p:spPr>
        <p:txBody>
          <a:bodyPr wrap="square">
            <a:spAutoFit/>
          </a:bodyPr>
          <a:lstStyle/>
          <a:p>
            <a:r>
              <a:rPr lang="en-IE" sz="2000" b="1" dirty="0" smtClean="0"/>
              <a:t>	Irish Wind Energy Association Carbon Trust Report  May 2020</a:t>
            </a:r>
          </a:p>
          <a:p>
            <a:endParaRPr lang="en-IE" dirty="0" smtClean="0"/>
          </a:p>
          <a:p>
            <a:r>
              <a:rPr lang="en-IE" sz="2000" dirty="0" smtClean="0"/>
              <a:t>Strategic investment must be directed urgently into one or more Irish ports on the east coast to develop offshore wind farms, including providing operations and maintenance support;</a:t>
            </a:r>
          </a:p>
          <a:p>
            <a:r>
              <a:rPr lang="en-IE" sz="2000" dirty="0" smtClean="0"/>
              <a:t>The Government must bring together industry, ports and local communities to develop offshore wind enterprise hubs to attract international investors and link them to Irish suppliers;</a:t>
            </a:r>
          </a:p>
          <a:p>
            <a:r>
              <a:rPr lang="en-IE" sz="2000" dirty="0" smtClean="0"/>
              <a:t>Continued support for Enterprise Ireland’s work on an offshore wind cluster for Irish companies to enable them to develop the skills and experience they need to compete in the British and European offshore wind markets;</a:t>
            </a:r>
          </a:p>
          <a:p>
            <a:r>
              <a:rPr lang="en-IE" sz="2000" dirty="0" smtClean="0"/>
              <a:t>Bring together schools, universities and training bodies to eliminate the skills gap and ensure that Irish workers can compete for the 2,500 construction – and 700 permanent – jobs that will be created just by achieving our 2030 targets.</a:t>
            </a:r>
          </a:p>
          <a:p>
            <a:r>
              <a:rPr lang="en-IE" sz="2000" dirty="0" smtClean="0"/>
              <a:t> Without investment not a single port in the Irish Republic will be capable of servicing the requirements to install an offshore wind farm and developers will be forced to look to ports such as Belfast or those on the British coast</a:t>
            </a:r>
            <a:endParaRPr lang="en-IE"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spTree>
    <p:extLst>
      <p:ext uri="{BB962C8B-B14F-4D97-AF65-F5344CB8AC3E}">
        <p14:creationId xmlns:p14="http://schemas.microsoft.com/office/powerpoint/2010/main" val="284543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 point back ground1_1.jpg"/>
          <p:cNvPicPr>
            <a:picLocks noChangeAspect="1"/>
          </p:cNvPicPr>
          <p:nvPr/>
        </p:nvPicPr>
        <p:blipFill>
          <a:blip r:embed="rId3" cstate="print"/>
          <a:stretch>
            <a:fillRect/>
          </a:stretch>
        </p:blipFill>
        <p:spPr>
          <a:xfrm>
            <a:off x="0" y="0"/>
            <a:ext cx="9611544" cy="6858000"/>
          </a:xfrm>
          <a:prstGeom prst="rect">
            <a:avLst/>
          </a:prstGeom>
        </p:spPr>
      </p:pic>
      <p:sp>
        <p:nvSpPr>
          <p:cNvPr id="3" name="TextBox 2"/>
          <p:cNvSpPr txBox="1"/>
          <p:nvPr/>
        </p:nvSpPr>
        <p:spPr>
          <a:xfrm>
            <a:off x="0" y="0"/>
            <a:ext cx="9540552" cy="5109091"/>
          </a:xfrm>
          <a:prstGeom prst="rect">
            <a:avLst/>
          </a:prstGeom>
          <a:noFill/>
        </p:spPr>
        <p:txBody>
          <a:bodyPr wrap="square" rtlCol="0">
            <a:spAutoFit/>
          </a:bodyPr>
          <a:lstStyle/>
          <a:p>
            <a:endParaRPr lang="en-IE" sz="2800" dirty="0" smtClean="0"/>
          </a:p>
          <a:p>
            <a:endParaRPr lang="en-IE" sz="2800" dirty="0" smtClean="0"/>
          </a:p>
          <a:p>
            <a:endParaRPr lang="en-IE" sz="2800" dirty="0" smtClean="0"/>
          </a:p>
          <a:p>
            <a:r>
              <a:rPr lang="en-IE" sz="2800" dirty="0" smtClean="0"/>
              <a:t>WCC has a group: Maritime Business Development Group ( an initiative of County Wicklow Economic Think Tank)</a:t>
            </a:r>
          </a:p>
          <a:p>
            <a:endParaRPr lang="en-IE" sz="2800" dirty="0"/>
          </a:p>
          <a:p>
            <a:r>
              <a:rPr lang="en-IE" sz="2800" dirty="0" smtClean="0"/>
              <a:t>Following developments and looking out for opportunities for </a:t>
            </a:r>
            <a:r>
              <a:rPr lang="en-IE" sz="2800" smtClean="0"/>
              <a:t>County Wicklow</a:t>
            </a:r>
            <a:endParaRPr lang="en-IE" sz="2800" dirty="0" smtClean="0"/>
          </a:p>
          <a:p>
            <a:endParaRPr lang="en-IE" sz="2800" dirty="0" smtClean="0"/>
          </a:p>
          <a:p>
            <a:endParaRPr lang="en-IE" sz="2800" dirty="0" smtClean="0"/>
          </a:p>
          <a:p>
            <a:endParaRPr lang="en-IE" sz="2800" dirty="0" smtClean="0"/>
          </a:p>
          <a:p>
            <a:endParaRPr lang="en-IE" dirty="0"/>
          </a:p>
        </p:txBody>
      </p:sp>
    </p:spTree>
    <p:extLst>
      <p:ext uri="{BB962C8B-B14F-4D97-AF65-F5344CB8AC3E}">
        <p14:creationId xmlns:p14="http://schemas.microsoft.com/office/powerpoint/2010/main" val="416142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dirty="0"/>
          </a:p>
        </p:txBody>
      </p:sp>
      <p:sp>
        <p:nvSpPr>
          <p:cNvPr id="3" name="Subtitle 2"/>
          <p:cNvSpPr>
            <a:spLocks noGrp="1"/>
          </p:cNvSpPr>
          <p:nvPr>
            <p:ph type="subTitle" idx="1"/>
          </p:nvPr>
        </p:nvSpPr>
        <p:spPr/>
        <p:txBody>
          <a:bodyPr/>
          <a:lstStyle/>
          <a:p>
            <a:endParaRPr lang="en-IE"/>
          </a:p>
        </p:txBody>
      </p:sp>
      <p:pic>
        <p:nvPicPr>
          <p:cNvPr id="4" name="Picture 3" descr="Power point back ground1_1.jpg"/>
          <p:cNvPicPr>
            <a:picLocks noChangeAspect="1"/>
          </p:cNvPicPr>
          <p:nvPr/>
        </p:nvPicPr>
        <p:blipFill>
          <a:blip r:embed="rId3" cstate="print"/>
          <a:stretch>
            <a:fillRect/>
          </a:stretch>
        </p:blipFill>
        <p:spPr>
          <a:xfrm>
            <a:off x="0" y="0"/>
            <a:ext cx="9144000" cy="6858000"/>
          </a:xfrm>
          <a:prstGeom prst="rect">
            <a:avLst/>
          </a:prstGeom>
        </p:spPr>
      </p:pic>
      <p:sp>
        <p:nvSpPr>
          <p:cNvPr id="5" name="Title 1"/>
          <p:cNvSpPr>
            <a:spLocks noGrp="1"/>
          </p:cNvSpPr>
          <p:nvPr/>
        </p:nvSpPr>
        <p:spPr>
          <a:xfrm>
            <a:off x="685800" y="357166"/>
            <a:ext cx="8243918" cy="54292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smtClean="0"/>
          </a:p>
          <a:p>
            <a:endParaRPr lang="en-GB" sz="4000" dirty="0" smtClean="0"/>
          </a:p>
          <a:p>
            <a:endParaRPr lang="en-GB" sz="4000" dirty="0" smtClean="0"/>
          </a:p>
          <a:p>
            <a:endParaRPr lang="en-IE" sz="4100" b="1" dirty="0" smtClean="0">
              <a:solidFill>
                <a:schemeClr val="tx2"/>
              </a:solidFill>
            </a:endParaRPr>
          </a:p>
          <a:p>
            <a:r>
              <a:rPr lang="en-IE" dirty="0" smtClean="0"/>
              <a:t/>
            </a:r>
            <a:br>
              <a:rPr lang="en-IE" dirty="0" smtClean="0"/>
            </a:br>
            <a:endParaRPr lang="en-IE" dirty="0"/>
          </a:p>
        </p:txBody>
      </p:sp>
      <p:pic>
        <p:nvPicPr>
          <p:cNvPr id="3076" name="Picture 4" descr="C:\Users\snichols\AppData\Local\Microsoft\Windows\Temporary Internet Files\Content.Outlook\J14T3T3P\WC27-POTM1.jpg"/>
          <p:cNvPicPr>
            <a:picLocks noChangeAspect="1" noChangeArrowheads="1"/>
          </p:cNvPicPr>
          <p:nvPr/>
        </p:nvPicPr>
        <p:blipFill>
          <a:blip r:embed="rId4" cstate="print"/>
          <a:srcRect/>
          <a:stretch>
            <a:fillRect/>
          </a:stretch>
        </p:blipFill>
        <p:spPr bwMode="auto">
          <a:xfrm>
            <a:off x="1259632" y="908720"/>
            <a:ext cx="6696744" cy="502255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a:p>
        </p:txBody>
      </p:sp>
      <p:pic>
        <p:nvPicPr>
          <p:cNvPr id="4" name="Picture 3" descr="Power point back ground1_1.jpg"/>
          <p:cNvPicPr>
            <a:picLocks noChangeAspect="1"/>
          </p:cNvPicPr>
          <p:nvPr/>
        </p:nvPicPr>
        <p:blipFill>
          <a:blip r:embed="rId2" cstate="print"/>
          <a:stretch>
            <a:fillRect/>
          </a:stretch>
        </p:blipFill>
        <p:spPr>
          <a:xfrm>
            <a:off x="-180528" y="0"/>
            <a:ext cx="9324528" cy="6858000"/>
          </a:xfrm>
          <a:prstGeom prst="rect">
            <a:avLst/>
          </a:prstGeom>
        </p:spPr>
      </p:pic>
      <p:sp>
        <p:nvSpPr>
          <p:cNvPr id="6" name="TextBox 5"/>
          <p:cNvSpPr txBox="1"/>
          <p:nvPr/>
        </p:nvSpPr>
        <p:spPr>
          <a:xfrm>
            <a:off x="0" y="1412776"/>
            <a:ext cx="9144000" cy="4062651"/>
          </a:xfrm>
          <a:prstGeom prst="rect">
            <a:avLst/>
          </a:prstGeom>
          <a:noFill/>
        </p:spPr>
        <p:txBody>
          <a:bodyPr wrap="square" rtlCol="0">
            <a:spAutoFit/>
          </a:bodyPr>
          <a:lstStyle/>
          <a:p>
            <a:r>
              <a:rPr lang="en-IE" sz="2400" dirty="0" smtClean="0"/>
              <a:t>The Climate Action Plan commits to increasing our offshore wind capacity to 3.5GW as part of our overall  plan to reach at least  70% renewable energy by 2030.​</a:t>
            </a:r>
          </a:p>
          <a:p>
            <a:r>
              <a:rPr lang="en-IE" sz="2400" dirty="0" smtClean="0"/>
              <a:t>7 Offshore Projects have been designated Relevant Projects by the government and are in line to receive a valid grid connection offer </a:t>
            </a:r>
          </a:p>
          <a:p>
            <a:r>
              <a:rPr lang="en-IE" sz="2400" dirty="0" smtClean="0"/>
              <a:t>6 of these projects are in the Irish Sea</a:t>
            </a:r>
          </a:p>
          <a:p>
            <a:r>
              <a:rPr lang="en-IE" sz="2400" dirty="0" smtClean="0"/>
              <a:t>4 off the coast of Wicklow</a:t>
            </a:r>
          </a:p>
          <a:p>
            <a:endParaRPr lang="en-IE" sz="2400" dirty="0" smtClean="0"/>
          </a:p>
          <a:p>
            <a:pPr>
              <a:buFont typeface="Arial" pitchFamily="34" charset="0"/>
              <a:buChar char="•"/>
            </a:pPr>
            <a:r>
              <a:rPr lang="en-IE" sz="2400" dirty="0" smtClean="0"/>
              <a:t>Dublin Array RWE   (2 projects Bray and Kish Banks)</a:t>
            </a:r>
          </a:p>
          <a:p>
            <a:pPr>
              <a:buFont typeface="Arial" pitchFamily="34" charset="0"/>
              <a:buChar char="•"/>
            </a:pPr>
            <a:r>
              <a:rPr lang="en-IE" sz="2400" dirty="0" smtClean="0"/>
              <a:t>Codling Wind Park (2 projects, Codling I and Codling II)</a:t>
            </a:r>
          </a:p>
          <a:p>
            <a:endParaRPr lang="en-I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 point back ground1_1.jpg"/>
          <p:cNvPicPr>
            <a:picLocks noChangeAspect="1"/>
          </p:cNvPicPr>
          <p:nvPr/>
        </p:nvPicPr>
        <p:blipFill>
          <a:blip r:embed="rId2" cstate="print"/>
          <a:stretch>
            <a:fillRect/>
          </a:stretch>
        </p:blipFill>
        <p:spPr>
          <a:xfrm>
            <a:off x="-180528" y="0"/>
            <a:ext cx="9324528" cy="6858000"/>
          </a:xfrm>
          <a:prstGeom prst="rect">
            <a:avLst/>
          </a:prstGeom>
        </p:spPr>
      </p:pic>
      <p:sp>
        <p:nvSpPr>
          <p:cNvPr id="3" name="Rectangle 2"/>
          <p:cNvSpPr/>
          <p:nvPr/>
        </p:nvSpPr>
        <p:spPr>
          <a:xfrm>
            <a:off x="0" y="620688"/>
            <a:ext cx="8784976" cy="6324808"/>
          </a:xfrm>
          <a:prstGeom prst="rect">
            <a:avLst/>
          </a:prstGeom>
        </p:spPr>
        <p:txBody>
          <a:bodyPr wrap="square">
            <a:spAutoFit/>
          </a:bodyPr>
          <a:lstStyle/>
          <a:p>
            <a:r>
              <a:rPr lang="en-IE" sz="2400" dirty="0" smtClean="0"/>
              <a:t>These projects are preparing to submit planning applications when the Marine Planning and Development Management Bill, 2020 is enacted in 2021</a:t>
            </a:r>
          </a:p>
          <a:p>
            <a:endParaRPr lang="en-IE" sz="900" dirty="0" smtClean="0"/>
          </a:p>
          <a:p>
            <a:r>
              <a:rPr lang="en-IE" sz="2400" dirty="0" smtClean="0"/>
              <a:t> The expansion by SSE </a:t>
            </a:r>
            <a:r>
              <a:rPr lang="en-IE" sz="2400" dirty="0" err="1" smtClean="0"/>
              <a:t>Renewables</a:t>
            </a:r>
            <a:r>
              <a:rPr lang="en-IE" sz="2400" dirty="0" smtClean="0"/>
              <a:t> of the Arklow Bank wind Farm is proceeding under an extant permission but is engaged in public consultation and planning.</a:t>
            </a:r>
          </a:p>
          <a:p>
            <a:endParaRPr lang="en-IE" sz="900" dirty="0" smtClean="0"/>
          </a:p>
          <a:p>
            <a:r>
              <a:rPr lang="en-IE" sz="2400" dirty="0" smtClean="0"/>
              <a:t>A non statutory public consultation process is  also underway for the Dublin Array</a:t>
            </a:r>
          </a:p>
          <a:p>
            <a:endParaRPr lang="en-IE" sz="900" dirty="0" smtClean="0"/>
          </a:p>
          <a:p>
            <a:r>
              <a:rPr lang="en-IE" sz="2400" dirty="0" smtClean="0"/>
              <a:t>Codling  is proceeding  with feasibility studies to identify an O&amp;M base  and have accelerated their planning processes.</a:t>
            </a:r>
          </a:p>
          <a:p>
            <a:endParaRPr lang="en-IE" sz="900" dirty="0" smtClean="0"/>
          </a:p>
          <a:p>
            <a:r>
              <a:rPr lang="en-IE" sz="2400" dirty="0" smtClean="0"/>
              <a:t>There is at least one other wind farm under consideration for  North Wexford</a:t>
            </a:r>
          </a:p>
          <a:p>
            <a:endParaRPr lang="en-IE" sz="900" dirty="0" smtClean="0"/>
          </a:p>
          <a:p>
            <a:r>
              <a:rPr lang="en-IE" sz="2400" dirty="0" smtClean="0"/>
              <a:t>Each project is valued at between €1 and €2 billion  </a:t>
            </a:r>
          </a:p>
          <a:p>
            <a:endParaRPr lang="en-IE" sz="2400" dirty="0" smtClean="0"/>
          </a:p>
          <a:p>
            <a:endParaRPr lang="en-IE"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486816"/>
            <a:ext cx="9324528" cy="734481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dirty="0"/>
          </a:p>
        </p:txBody>
      </p:sp>
      <p:sp>
        <p:nvSpPr>
          <p:cNvPr id="3" name="Subtitle 2"/>
          <p:cNvSpPr>
            <a:spLocks noGrp="1"/>
          </p:cNvSpPr>
          <p:nvPr>
            <p:ph type="subTitle" idx="1"/>
          </p:nvPr>
        </p:nvSpPr>
        <p:spPr/>
        <p:txBody>
          <a:bodyPr/>
          <a:lstStyle/>
          <a:p>
            <a:endParaRPr lang="en-IE"/>
          </a:p>
        </p:txBody>
      </p:sp>
      <p:pic>
        <p:nvPicPr>
          <p:cNvPr id="4" name="Picture 3" descr="Power point back ground1_1.jpg"/>
          <p:cNvPicPr>
            <a:picLocks noChangeAspect="1"/>
          </p:cNvPicPr>
          <p:nvPr/>
        </p:nvPicPr>
        <p:blipFill>
          <a:blip r:embed="rId3" cstate="print"/>
          <a:stretch>
            <a:fillRect/>
          </a:stretch>
        </p:blipFill>
        <p:spPr>
          <a:xfrm>
            <a:off x="0" y="0"/>
            <a:ext cx="9144000" cy="6858000"/>
          </a:xfrm>
          <a:prstGeom prst="rect">
            <a:avLst/>
          </a:prstGeom>
        </p:spPr>
      </p:pic>
      <p:sp>
        <p:nvSpPr>
          <p:cNvPr id="5" name="Title 1"/>
          <p:cNvSpPr>
            <a:spLocks noGrp="1"/>
          </p:cNvSpPr>
          <p:nvPr/>
        </p:nvSpPr>
        <p:spPr>
          <a:xfrm>
            <a:off x="685800" y="357166"/>
            <a:ext cx="8243918" cy="54292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smtClean="0"/>
          </a:p>
          <a:p>
            <a:endParaRPr lang="en-GB" sz="4000" dirty="0" smtClean="0"/>
          </a:p>
          <a:p>
            <a:endParaRPr lang="en-GB" sz="4000" dirty="0" smtClean="0"/>
          </a:p>
          <a:p>
            <a:endParaRPr lang="en-IE" sz="4100" b="1" dirty="0" smtClean="0">
              <a:solidFill>
                <a:schemeClr val="tx2"/>
              </a:solidFill>
            </a:endParaRPr>
          </a:p>
          <a:p>
            <a:r>
              <a:rPr lang="en-IE" dirty="0" smtClean="0"/>
              <a:t/>
            </a:r>
            <a:br>
              <a:rPr lang="en-IE" dirty="0" smtClean="0"/>
            </a:br>
            <a:endParaRPr lang="en-IE" dirty="0"/>
          </a:p>
        </p:txBody>
      </p:sp>
      <p:sp>
        <p:nvSpPr>
          <p:cNvPr id="7" name="Rectangle 6"/>
          <p:cNvSpPr/>
          <p:nvPr/>
        </p:nvSpPr>
        <p:spPr>
          <a:xfrm>
            <a:off x="971600" y="1124744"/>
            <a:ext cx="7128792" cy="2554545"/>
          </a:xfrm>
          <a:prstGeom prst="rect">
            <a:avLst/>
          </a:prstGeom>
        </p:spPr>
        <p:txBody>
          <a:bodyPr wrap="square">
            <a:spAutoFit/>
          </a:bodyPr>
          <a:lstStyle/>
          <a:p>
            <a:pPr algn="just"/>
            <a:r>
              <a:rPr lang="en-IE" sz="2000" b="1" dirty="0" smtClean="0"/>
              <a:t>Key Milestones</a:t>
            </a:r>
          </a:p>
          <a:p>
            <a:pPr algn="just"/>
            <a:r>
              <a:rPr lang="en-IE" sz="2000" dirty="0" smtClean="0"/>
              <a:t>The enactment of the Marine Planning and Development Management Bill, 2020  expected in 2021</a:t>
            </a:r>
          </a:p>
          <a:p>
            <a:pPr algn="just"/>
            <a:r>
              <a:rPr lang="en-IE" sz="2000" dirty="0" smtClean="0"/>
              <a:t>The Renewable Energy Support Scheme (RESS) Auction whereby the companies bid for a grid connection is  expected 2021</a:t>
            </a:r>
          </a:p>
          <a:p>
            <a:pPr algn="just"/>
            <a:r>
              <a:rPr lang="en-IE" sz="2000" dirty="0" smtClean="0"/>
              <a:t>A mandatory Community Benefit Fund must be provided by all  RESS projects of circa €2 per KW/hr</a:t>
            </a:r>
          </a:p>
          <a:p>
            <a:pPr algn="just"/>
            <a:endParaRPr lang="en-IE" sz="2000" dirty="0" smtClean="0"/>
          </a:p>
        </p:txBody>
      </p:sp>
      <p:pic>
        <p:nvPicPr>
          <p:cNvPr id="8" name="Picture 2" descr="C:\Users\snichols\AppData\Local\Microsoft\Windows\Temporary Internet Files\Content.Outlook\J14T3T3P\boatsub1.jpg"/>
          <p:cNvPicPr>
            <a:picLocks noChangeAspect="1" noChangeArrowheads="1"/>
          </p:cNvPicPr>
          <p:nvPr/>
        </p:nvPicPr>
        <p:blipFill>
          <a:blip r:embed="rId4" cstate="print"/>
          <a:srcRect/>
          <a:stretch>
            <a:fillRect/>
          </a:stretch>
        </p:blipFill>
        <p:spPr bwMode="auto">
          <a:xfrm>
            <a:off x="1115616" y="3933056"/>
            <a:ext cx="7848872" cy="20699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dirty="0"/>
          </a:p>
        </p:txBody>
      </p:sp>
      <p:sp>
        <p:nvSpPr>
          <p:cNvPr id="3" name="Subtitle 2"/>
          <p:cNvSpPr>
            <a:spLocks noGrp="1"/>
          </p:cNvSpPr>
          <p:nvPr>
            <p:ph type="subTitle" idx="1"/>
          </p:nvPr>
        </p:nvSpPr>
        <p:spPr/>
        <p:txBody>
          <a:bodyPr/>
          <a:lstStyle/>
          <a:p>
            <a:endParaRPr lang="en-IE"/>
          </a:p>
        </p:txBody>
      </p:sp>
      <p:pic>
        <p:nvPicPr>
          <p:cNvPr id="4" name="Picture 3" descr="Power point back ground1_1.jpg"/>
          <p:cNvPicPr>
            <a:picLocks noChangeAspect="1"/>
          </p:cNvPicPr>
          <p:nvPr/>
        </p:nvPicPr>
        <p:blipFill>
          <a:blip r:embed="rId3" cstate="print"/>
          <a:stretch>
            <a:fillRect/>
          </a:stretch>
        </p:blipFill>
        <p:spPr>
          <a:xfrm>
            <a:off x="0" y="0"/>
            <a:ext cx="9144000" cy="6858000"/>
          </a:xfrm>
          <a:prstGeom prst="rect">
            <a:avLst/>
          </a:prstGeom>
        </p:spPr>
      </p:pic>
      <p:sp>
        <p:nvSpPr>
          <p:cNvPr id="5" name="Title 1"/>
          <p:cNvSpPr>
            <a:spLocks noGrp="1"/>
          </p:cNvSpPr>
          <p:nvPr/>
        </p:nvSpPr>
        <p:spPr>
          <a:xfrm>
            <a:off x="685800" y="357166"/>
            <a:ext cx="8243918" cy="54292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smtClean="0"/>
          </a:p>
          <a:p>
            <a:endParaRPr lang="en-GB" sz="4000" dirty="0" smtClean="0"/>
          </a:p>
          <a:p>
            <a:endParaRPr lang="en-GB" sz="4000" dirty="0" smtClean="0"/>
          </a:p>
          <a:p>
            <a:endParaRPr lang="en-IE" sz="4100" b="1" dirty="0" smtClean="0">
              <a:solidFill>
                <a:schemeClr val="tx2"/>
              </a:solidFill>
            </a:endParaRPr>
          </a:p>
          <a:p>
            <a:r>
              <a:rPr lang="en-IE" dirty="0" smtClean="0"/>
              <a:t/>
            </a:r>
            <a:br>
              <a:rPr lang="en-IE" dirty="0" smtClean="0"/>
            </a:br>
            <a:endParaRPr lang="en-IE" dirty="0"/>
          </a:p>
        </p:txBody>
      </p:sp>
      <p:sp>
        <p:nvSpPr>
          <p:cNvPr id="6" name="TextBox 5"/>
          <p:cNvSpPr txBox="1"/>
          <p:nvPr/>
        </p:nvSpPr>
        <p:spPr>
          <a:xfrm>
            <a:off x="431032" y="240804"/>
            <a:ext cx="8712968" cy="6740307"/>
          </a:xfrm>
          <a:prstGeom prst="rect">
            <a:avLst/>
          </a:prstGeom>
          <a:noFill/>
        </p:spPr>
        <p:txBody>
          <a:bodyPr wrap="square" rtlCol="0">
            <a:spAutoFit/>
          </a:bodyPr>
          <a:lstStyle/>
          <a:p>
            <a:endParaRPr lang="en-IE" sz="2400" u="sng" dirty="0" smtClean="0"/>
          </a:p>
          <a:p>
            <a:endParaRPr lang="en-IE" sz="2400" b="1" dirty="0" smtClean="0"/>
          </a:p>
          <a:p>
            <a:r>
              <a:rPr lang="en-IE" sz="2400" b="1" dirty="0" smtClean="0"/>
              <a:t>Dublin Array</a:t>
            </a:r>
          </a:p>
          <a:p>
            <a:r>
              <a:rPr lang="en-IE" sz="2400" dirty="0" smtClean="0"/>
              <a:t>45 to 61 Turbines off  </a:t>
            </a:r>
            <a:r>
              <a:rPr lang="en-IE" sz="2400" dirty="0" err="1" smtClean="0"/>
              <a:t>Killiney</a:t>
            </a:r>
            <a:r>
              <a:rPr lang="en-IE" sz="2400" dirty="0" smtClean="0"/>
              <a:t>/Bray </a:t>
            </a:r>
          </a:p>
          <a:p>
            <a:r>
              <a:rPr lang="en-IE" sz="2400" dirty="0" smtClean="0"/>
              <a:t>Project Capacity 600 – 900 MW</a:t>
            </a:r>
          </a:p>
          <a:p>
            <a:r>
              <a:rPr lang="en-IE" sz="2400" dirty="0" smtClean="0"/>
              <a:t>Turbine Height 240 metres</a:t>
            </a:r>
          </a:p>
          <a:p>
            <a:endParaRPr lang="en-IE" sz="2400" b="1" dirty="0" smtClean="0"/>
          </a:p>
          <a:p>
            <a:r>
              <a:rPr lang="en-IE" sz="2400" b="1" dirty="0" smtClean="0"/>
              <a:t>Codling Bank  Phase 1</a:t>
            </a:r>
          </a:p>
          <a:p>
            <a:pPr>
              <a:buFont typeface="Arial" pitchFamily="34" charset="0"/>
              <a:buChar char="•"/>
            </a:pPr>
            <a:r>
              <a:rPr lang="en-IE" sz="2400" dirty="0" smtClean="0"/>
              <a:t>220 turbines originally  permitted between Greystones and Wicklow</a:t>
            </a:r>
          </a:p>
          <a:p>
            <a:pPr>
              <a:buFont typeface="Arial" pitchFamily="34" charset="0"/>
              <a:buChar char="•"/>
            </a:pPr>
            <a:r>
              <a:rPr lang="en-IE" sz="2400" dirty="0" smtClean="0"/>
              <a:t>There are likely to be fewer turbines than originally planned for</a:t>
            </a:r>
          </a:p>
          <a:p>
            <a:pPr>
              <a:buFont typeface="Arial" pitchFamily="34" charset="0"/>
              <a:buChar char="•"/>
            </a:pPr>
            <a:r>
              <a:rPr lang="en-IE" sz="2400" dirty="0" smtClean="0"/>
              <a:t>Capacity to power 400,000+  homes</a:t>
            </a:r>
          </a:p>
          <a:p>
            <a:endParaRPr lang="en-IE" sz="2400" dirty="0" smtClean="0"/>
          </a:p>
          <a:p>
            <a:r>
              <a:rPr lang="en-IE" sz="2400" b="1" dirty="0" smtClean="0"/>
              <a:t>Arklow Bank</a:t>
            </a:r>
          </a:p>
          <a:p>
            <a:pPr>
              <a:buFont typeface="Arial" pitchFamily="34" charset="0"/>
              <a:buChar char="•"/>
            </a:pPr>
            <a:r>
              <a:rPr lang="en-IE" sz="2400" dirty="0" smtClean="0"/>
              <a:t>Up to 200 turbines permitted  -  likely to be 76</a:t>
            </a:r>
          </a:p>
          <a:p>
            <a:pPr>
              <a:buFont typeface="Arial" pitchFamily="34" charset="0"/>
              <a:buChar char="•"/>
            </a:pPr>
            <a:r>
              <a:rPr lang="en-IE" sz="2400" dirty="0" smtClean="0"/>
              <a:t>Capacity to power 450,000 homes</a:t>
            </a:r>
          </a:p>
          <a:p>
            <a:pPr>
              <a:buFont typeface="Arial" pitchFamily="34" charset="0"/>
              <a:buChar char="•"/>
            </a:pPr>
            <a:r>
              <a:rPr lang="en-IE" sz="2400" dirty="0" smtClean="0"/>
              <a:t> 7 turbines in place at present</a:t>
            </a:r>
          </a:p>
          <a:p>
            <a:pPr>
              <a:buFont typeface="Arial" pitchFamily="34" charset="0"/>
              <a:buChar char="•"/>
            </a:pPr>
            <a:endParaRPr lang="en-IE" sz="2400" dirty="0" smtClean="0"/>
          </a:p>
          <a:p>
            <a:pPr algn="ctr"/>
            <a:endParaRPr lang="en-GB"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 point back ground1_1.jpg"/>
          <p:cNvPicPr>
            <a:picLocks noChangeAspect="1"/>
          </p:cNvPicPr>
          <p:nvPr/>
        </p:nvPicPr>
        <p:blipFill>
          <a:blip r:embed="rId2" cstate="print"/>
          <a:stretch>
            <a:fillRect/>
          </a:stretch>
        </p:blipFill>
        <p:spPr>
          <a:xfrm>
            <a:off x="0" y="0"/>
            <a:ext cx="9611544" cy="6858000"/>
          </a:xfrm>
          <a:prstGeom prst="rect">
            <a:avLst/>
          </a:prstGeom>
        </p:spPr>
      </p:pic>
      <p:sp>
        <p:nvSpPr>
          <p:cNvPr id="3" name="TextBox 2"/>
          <p:cNvSpPr txBox="1"/>
          <p:nvPr/>
        </p:nvSpPr>
        <p:spPr>
          <a:xfrm>
            <a:off x="611560" y="980728"/>
            <a:ext cx="7560840" cy="5109091"/>
          </a:xfrm>
          <a:prstGeom prst="rect">
            <a:avLst/>
          </a:prstGeom>
          <a:noFill/>
        </p:spPr>
        <p:txBody>
          <a:bodyPr wrap="square" rtlCol="0">
            <a:spAutoFit/>
          </a:bodyPr>
          <a:lstStyle/>
          <a:p>
            <a:r>
              <a:rPr lang="en-IE" sz="2800" b="1" dirty="0" smtClean="0"/>
              <a:t>Arklow Bank </a:t>
            </a:r>
          </a:p>
          <a:p>
            <a:r>
              <a:rPr lang="en-IE" sz="2800" dirty="0" smtClean="0"/>
              <a:t>Operations and Maintenance Base (O&amp;M) selected in Arklow Harbour this will provide200+ jobs during construction and  80 jobs during operations phase</a:t>
            </a:r>
          </a:p>
          <a:p>
            <a:r>
              <a:rPr lang="en-IE" sz="2800" dirty="0" smtClean="0"/>
              <a:t>Public consultation on the offshore infrastructure and the onshore grid took place in Oct/Nov 2020</a:t>
            </a:r>
          </a:p>
          <a:p>
            <a:r>
              <a:rPr lang="en-IE" sz="2800" dirty="0" smtClean="0"/>
              <a:t>Application for consent to be submitted to An Bord </a:t>
            </a:r>
            <a:r>
              <a:rPr lang="en-IE" sz="2800" dirty="0" err="1" smtClean="0"/>
              <a:t>Pleanala</a:t>
            </a:r>
            <a:r>
              <a:rPr lang="en-IE" sz="2800" dirty="0" smtClean="0"/>
              <a:t> and DHPLG Dec 2020</a:t>
            </a:r>
          </a:p>
          <a:p>
            <a:r>
              <a:rPr lang="en-IE" sz="2800" dirty="0" smtClean="0"/>
              <a:t>Consultation on the O&amp;M base to take place in 2021</a:t>
            </a:r>
          </a:p>
          <a:p>
            <a:endParaRPr lang="en-I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 point back ground1_1.jpg"/>
          <p:cNvPicPr>
            <a:picLocks noChangeAspect="1"/>
          </p:cNvPicPr>
          <p:nvPr/>
        </p:nvPicPr>
        <p:blipFill>
          <a:blip r:embed="rId3" cstate="print"/>
          <a:stretch>
            <a:fillRect/>
          </a:stretch>
        </p:blipFill>
        <p:spPr>
          <a:xfrm>
            <a:off x="0" y="0"/>
            <a:ext cx="9611544" cy="6858000"/>
          </a:xfrm>
          <a:prstGeom prst="rect">
            <a:avLst/>
          </a:prstGeom>
        </p:spPr>
      </p:pic>
      <p:sp>
        <p:nvSpPr>
          <p:cNvPr id="3" name="TextBox 2"/>
          <p:cNvSpPr txBox="1"/>
          <p:nvPr/>
        </p:nvSpPr>
        <p:spPr>
          <a:xfrm>
            <a:off x="0" y="0"/>
            <a:ext cx="9540552" cy="7263527"/>
          </a:xfrm>
          <a:prstGeom prst="rect">
            <a:avLst/>
          </a:prstGeom>
          <a:noFill/>
        </p:spPr>
        <p:txBody>
          <a:bodyPr wrap="square" rtlCol="0">
            <a:spAutoFit/>
          </a:bodyPr>
          <a:lstStyle/>
          <a:p>
            <a:endParaRPr lang="en-IE" sz="2800" dirty="0" smtClean="0"/>
          </a:p>
          <a:p>
            <a:endParaRPr lang="en-IE" sz="2800" dirty="0" smtClean="0"/>
          </a:p>
          <a:p>
            <a:endParaRPr lang="en-IE" sz="2800" dirty="0" smtClean="0"/>
          </a:p>
          <a:p>
            <a:r>
              <a:rPr lang="en-IE" sz="2800" dirty="0" smtClean="0"/>
              <a:t>Dublin Array</a:t>
            </a:r>
          </a:p>
          <a:p>
            <a:r>
              <a:rPr lang="en-IE" sz="2800" dirty="0" smtClean="0"/>
              <a:t>6 Week non statutory public engagement has been completed</a:t>
            </a:r>
          </a:p>
          <a:p>
            <a:r>
              <a:rPr lang="en-IE" sz="2800" dirty="0" smtClean="0"/>
              <a:t>Desk based analysis of data underway to determine environmental impacts prior to developing  an Environmental Impact Assessment Report</a:t>
            </a:r>
          </a:p>
          <a:p>
            <a:endParaRPr lang="en-IE" sz="2800" dirty="0" smtClean="0"/>
          </a:p>
          <a:p>
            <a:r>
              <a:rPr lang="en-IE" sz="2800" dirty="0" smtClean="0"/>
              <a:t>Codling Bank</a:t>
            </a:r>
          </a:p>
          <a:p>
            <a:r>
              <a:rPr lang="en-IE" sz="2800" dirty="0" smtClean="0"/>
              <a:t>Team are assessing harbour facilities with a view to determining which is the most practical option for the O&amp;M base</a:t>
            </a:r>
          </a:p>
          <a:p>
            <a:endParaRPr lang="en-IE" sz="2800" dirty="0" smtClean="0"/>
          </a:p>
          <a:p>
            <a:endParaRPr lang="en-IE" sz="2800" dirty="0" smtClean="0"/>
          </a:p>
          <a:p>
            <a:endParaRPr lang="en-IE" sz="2800" dirty="0" smtClean="0"/>
          </a:p>
          <a:p>
            <a:endParaRPr lang="en-IE" sz="2800" dirty="0" smtClean="0"/>
          </a:p>
          <a:p>
            <a:endParaRPr lang="en-I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dirty="0"/>
          </a:p>
        </p:txBody>
      </p:sp>
      <p:sp>
        <p:nvSpPr>
          <p:cNvPr id="3" name="Subtitle 2"/>
          <p:cNvSpPr>
            <a:spLocks noGrp="1"/>
          </p:cNvSpPr>
          <p:nvPr>
            <p:ph type="subTitle" idx="1"/>
          </p:nvPr>
        </p:nvSpPr>
        <p:spPr/>
        <p:txBody>
          <a:bodyPr/>
          <a:lstStyle/>
          <a:p>
            <a:endParaRPr lang="en-IE"/>
          </a:p>
        </p:txBody>
      </p:sp>
      <p:pic>
        <p:nvPicPr>
          <p:cNvPr id="4" name="Picture 3" descr="Power point back ground1_1.jpg"/>
          <p:cNvPicPr>
            <a:picLocks noChangeAspect="1"/>
          </p:cNvPicPr>
          <p:nvPr/>
        </p:nvPicPr>
        <p:blipFill>
          <a:blip r:embed="rId3" cstate="print"/>
          <a:stretch>
            <a:fillRect/>
          </a:stretch>
        </p:blipFill>
        <p:spPr>
          <a:xfrm>
            <a:off x="0" y="0"/>
            <a:ext cx="9144000" cy="6858000"/>
          </a:xfrm>
          <a:prstGeom prst="rect">
            <a:avLst/>
          </a:prstGeom>
        </p:spPr>
      </p:pic>
      <p:sp>
        <p:nvSpPr>
          <p:cNvPr id="5" name="Title 1"/>
          <p:cNvSpPr>
            <a:spLocks noGrp="1"/>
          </p:cNvSpPr>
          <p:nvPr/>
        </p:nvSpPr>
        <p:spPr>
          <a:xfrm>
            <a:off x="685800" y="357166"/>
            <a:ext cx="8243918" cy="542928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smtClean="0"/>
          </a:p>
          <a:p>
            <a:endParaRPr lang="en-GB" sz="4000" dirty="0" smtClean="0"/>
          </a:p>
          <a:p>
            <a:endParaRPr lang="en-GB" sz="4000" dirty="0" smtClean="0"/>
          </a:p>
          <a:p>
            <a:endParaRPr lang="en-IE" sz="4100" b="1" dirty="0" smtClean="0">
              <a:solidFill>
                <a:schemeClr val="tx2"/>
              </a:solidFill>
            </a:endParaRPr>
          </a:p>
          <a:p>
            <a:r>
              <a:rPr lang="en-IE" dirty="0" smtClean="0"/>
              <a:t/>
            </a:r>
            <a:br>
              <a:rPr lang="en-IE" dirty="0" smtClean="0"/>
            </a:br>
            <a:endParaRPr lang="en-IE" dirty="0"/>
          </a:p>
        </p:txBody>
      </p:sp>
      <p:sp>
        <p:nvSpPr>
          <p:cNvPr id="6" name="TextBox 5"/>
          <p:cNvSpPr txBox="1"/>
          <p:nvPr/>
        </p:nvSpPr>
        <p:spPr>
          <a:xfrm>
            <a:off x="827584" y="1124744"/>
            <a:ext cx="7344816" cy="1077218"/>
          </a:xfrm>
          <a:prstGeom prst="rect">
            <a:avLst/>
          </a:prstGeom>
          <a:noFill/>
        </p:spPr>
        <p:txBody>
          <a:bodyPr wrap="square" rtlCol="0">
            <a:spAutoFit/>
          </a:bodyPr>
          <a:lstStyle/>
          <a:p>
            <a:pPr algn="ctr"/>
            <a:endParaRPr lang="en-IE" sz="3200" dirty="0" smtClean="0"/>
          </a:p>
          <a:p>
            <a:pPr algn="ctr"/>
            <a:endParaRPr lang="en-GB" sz="3200" b="1" dirty="0"/>
          </a:p>
        </p:txBody>
      </p:sp>
      <p:pic>
        <p:nvPicPr>
          <p:cNvPr id="4098" name="Picture 2" descr="C:\Users\snichols\AppData\Local\Microsoft\Windows\Temporary Internet Files\Content.Outlook\J14T3T3P\Personnel_Transfer_111.jpg"/>
          <p:cNvPicPr>
            <a:picLocks noChangeAspect="1" noChangeArrowheads="1"/>
          </p:cNvPicPr>
          <p:nvPr/>
        </p:nvPicPr>
        <p:blipFill>
          <a:blip r:embed="rId4" cstate="print"/>
          <a:srcRect/>
          <a:stretch>
            <a:fillRect/>
          </a:stretch>
        </p:blipFill>
        <p:spPr bwMode="auto">
          <a:xfrm>
            <a:off x="1187624" y="980728"/>
            <a:ext cx="6690320" cy="501774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TotalTime>
  <Words>461</Words>
  <Application>Microsoft Office PowerPoint</Application>
  <PresentationFormat>On-screen Show (4:3)</PresentationFormat>
  <Paragraphs>111</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Wicklow Enterprise Park</dc:title>
  <dc:creator>CFlood</dc:creator>
  <cp:lastModifiedBy>MDevereu</cp:lastModifiedBy>
  <cp:revision>26</cp:revision>
  <dcterms:created xsi:type="dcterms:W3CDTF">2019-01-08T14:27:26Z</dcterms:created>
  <dcterms:modified xsi:type="dcterms:W3CDTF">2020-12-09T14:45:54Z</dcterms:modified>
</cp:coreProperties>
</file>